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handoutMasterIdLst>
    <p:handoutMasterId r:id="rId20"/>
  </p:handoutMasterIdLst>
  <p:sldIdLst>
    <p:sldId id="298" r:id="rId5"/>
    <p:sldId id="283" r:id="rId6"/>
    <p:sldId id="299" r:id="rId7"/>
    <p:sldId id="309" r:id="rId8"/>
    <p:sldId id="308" r:id="rId9"/>
    <p:sldId id="305" r:id="rId10"/>
    <p:sldId id="303" r:id="rId11"/>
    <p:sldId id="304" r:id="rId12"/>
    <p:sldId id="302" r:id="rId13"/>
    <p:sldId id="307" r:id="rId14"/>
    <p:sldId id="310" r:id="rId15"/>
    <p:sldId id="306" r:id="rId16"/>
    <p:sldId id="296" r:id="rId17"/>
    <p:sldId id="31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712" autoAdjust="0"/>
  </p:normalViewPr>
  <p:slideViewPr>
    <p:cSldViewPr snapToGrid="0">
      <p:cViewPr varScale="1">
        <p:scale>
          <a:sx n="105" d="100"/>
          <a:sy n="105" d="100"/>
        </p:scale>
        <p:origin x="120" y="216"/>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5/8/2020</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5/8/2020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15.svg"/><Relationship Id="rId11" Type="http://schemas.openxmlformats.org/officeDocument/2006/relationships/image" Target="../media/image2.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200400" y="2811053"/>
            <a:ext cx="8991600" cy="1261295"/>
          </a:xfrm>
        </p:spPr>
        <p:txBody>
          <a:bodyPr/>
          <a:lstStyle/>
          <a:p>
            <a:r>
              <a:rPr lang="en-US"/>
              <a:t>PPP Loan Forgiveness</a:t>
            </a:r>
            <a:endParaRPr lang="en-US" dirty="0"/>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40"/>
            <a:ext cx="6580188" cy="575150"/>
          </a:xfrm>
        </p:spPr>
        <p:txBody>
          <a:bodyPr/>
          <a:lstStyle/>
          <a:p>
            <a:r>
              <a:rPr lang="en-US" sz="1400" dirty="0"/>
              <a:t>A deep dive into the forgiveness calculation for the Paycheck Protection Program.</a:t>
            </a:r>
          </a:p>
        </p:txBody>
      </p:sp>
      <p:pic>
        <p:nvPicPr>
          <p:cNvPr id="6" name="Picture 5">
            <a:extLst>
              <a:ext uri="{FF2B5EF4-FFF2-40B4-BE49-F238E27FC236}">
                <a16:creationId xmlns:a16="http://schemas.microsoft.com/office/drawing/2014/main" id="{8E30D472-6255-4028-9E9F-0D8C1B429356}"/>
              </a:ext>
            </a:extLst>
          </p:cNvPr>
          <p:cNvPicPr>
            <a:picLocks noChangeAspect="1"/>
          </p:cNvPicPr>
          <p:nvPr/>
        </p:nvPicPr>
        <p:blipFill>
          <a:blip r:embed="rId3"/>
          <a:stretch>
            <a:fillRect/>
          </a:stretch>
        </p:blipFill>
        <p:spPr>
          <a:xfrm>
            <a:off x="9883477" y="5526389"/>
            <a:ext cx="2077616" cy="816864"/>
          </a:xfrm>
          <a:prstGeom prst="rect">
            <a:avLst/>
          </a:prstGeom>
        </p:spPr>
      </p:pic>
      <p:sp>
        <p:nvSpPr>
          <p:cNvPr id="2" name="TextBox 1">
            <a:extLst>
              <a:ext uri="{FF2B5EF4-FFF2-40B4-BE49-F238E27FC236}">
                <a16:creationId xmlns:a16="http://schemas.microsoft.com/office/drawing/2014/main" id="{EF6B7885-5324-4650-9779-179C01A3ECDE}"/>
              </a:ext>
            </a:extLst>
          </p:cNvPr>
          <p:cNvSpPr txBox="1"/>
          <p:nvPr/>
        </p:nvSpPr>
        <p:spPr>
          <a:xfrm>
            <a:off x="10222361" y="6434693"/>
            <a:ext cx="1399847" cy="369332"/>
          </a:xfrm>
          <a:prstGeom prst="rect">
            <a:avLst/>
          </a:prstGeom>
          <a:noFill/>
        </p:spPr>
        <p:txBody>
          <a:bodyPr wrap="square" rtlCol="0">
            <a:spAutoFit/>
          </a:bodyPr>
          <a:lstStyle/>
          <a:p>
            <a:r>
              <a:rPr lang="en-US" dirty="0"/>
              <a:t>May 8, 2020</a:t>
            </a: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en-US" dirty="0"/>
              <a:t>PPP Forgiveness Tool</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a:lstStyle/>
          <a:p>
            <a:r>
              <a:rPr lang="en-US" dirty="0"/>
              <a:t>A discussion on the forgiveness calculation tool.</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xfrm>
            <a:off x="11760000" y="6221152"/>
            <a:ext cx="432000" cy="582199"/>
          </a:xfrm>
          <a:solidFill>
            <a:schemeClr val="tx1">
              <a:lumMod val="95000"/>
              <a:lumOff val="5000"/>
            </a:schemeClr>
          </a:solidFill>
        </p:spPr>
        <p:txBody>
          <a:bodyPr/>
          <a:lstStyle/>
          <a:p>
            <a:fld id="{19B51A1E-902D-48AF-9020-955120F399B6}" type="slidenum">
              <a:rPr lang="en-US" smtClean="0"/>
              <a:pPr/>
              <a:t>10</a:t>
            </a:fld>
            <a:endParaRPr lang="en-US" dirty="0"/>
          </a:p>
        </p:txBody>
      </p:sp>
      <p:pic>
        <p:nvPicPr>
          <p:cNvPr id="7" name="Picture 6">
            <a:extLst>
              <a:ext uri="{FF2B5EF4-FFF2-40B4-BE49-F238E27FC236}">
                <a16:creationId xmlns:a16="http://schemas.microsoft.com/office/drawing/2014/main" id="{07BD52AC-FB34-4E5A-AC56-0FD9619D1B07}"/>
              </a:ext>
            </a:extLst>
          </p:cNvPr>
          <p:cNvPicPr>
            <a:picLocks noChangeAspect="1"/>
          </p:cNvPicPr>
          <p:nvPr/>
        </p:nvPicPr>
        <p:blipFill>
          <a:blip r:embed="rId3"/>
          <a:stretch>
            <a:fillRect/>
          </a:stretch>
        </p:blipFill>
        <p:spPr>
          <a:xfrm>
            <a:off x="9784080" y="6221152"/>
            <a:ext cx="1975920" cy="636848"/>
          </a:xfrm>
          <a:prstGeom prst="rect">
            <a:avLst/>
          </a:prstGeom>
        </p:spPr>
      </p:pic>
    </p:spTree>
    <p:extLst>
      <p:ext uri="{BB962C8B-B14F-4D97-AF65-F5344CB8AC3E}">
        <p14:creationId xmlns:p14="http://schemas.microsoft.com/office/powerpoint/2010/main" val="3627160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88DB343-B0B0-46D4-B658-F21E75BEBFEB}"/>
              </a:ext>
            </a:extLst>
          </p:cNvPr>
          <p:cNvSpPr>
            <a:spLocks noGrp="1"/>
          </p:cNvSpPr>
          <p:nvPr>
            <p:ph type="title"/>
          </p:nvPr>
        </p:nvSpPr>
        <p:spPr/>
        <p:txBody>
          <a:bodyPr/>
          <a:lstStyle/>
          <a:p>
            <a:r>
              <a:rPr lang="en-US" dirty="0"/>
              <a:t>Paycheck Protection Program – Current Events</a:t>
            </a:r>
          </a:p>
        </p:txBody>
      </p:sp>
      <p:sp>
        <p:nvSpPr>
          <p:cNvPr id="9" name="Content Placeholder 8">
            <a:extLst>
              <a:ext uri="{FF2B5EF4-FFF2-40B4-BE49-F238E27FC236}">
                <a16:creationId xmlns:a16="http://schemas.microsoft.com/office/drawing/2014/main" id="{DE57C6C4-8E3E-4717-A0B8-780CE7233336}"/>
              </a:ext>
            </a:extLst>
          </p:cNvPr>
          <p:cNvSpPr>
            <a:spLocks noGrp="1"/>
          </p:cNvSpPr>
          <p:nvPr>
            <p:ph idx="1"/>
          </p:nvPr>
        </p:nvSpPr>
        <p:spPr>
          <a:xfrm>
            <a:off x="432000" y="943992"/>
            <a:ext cx="11328000" cy="5183250"/>
          </a:xfrm>
        </p:spPr>
        <p:txBody>
          <a:bodyPr/>
          <a:lstStyle/>
          <a:p>
            <a:endParaRPr lang="en-US" sz="2400" dirty="0"/>
          </a:p>
          <a:p>
            <a:r>
              <a:rPr lang="en-US" sz="2400" dirty="0"/>
              <a:t>If an employer laid an employee off, offers to rehire the same employee, but the employee declines the offer, then the forgiveness amount will not be reduced because of this employee.</a:t>
            </a:r>
          </a:p>
          <a:p>
            <a:r>
              <a:rPr lang="en-US" sz="2400" dirty="0"/>
              <a:t>Borrowers have until May 14, 2020 to return PPP loan proceeds under the safe harbor if they don’t meet the SBA guidance related to the following statement:</a:t>
            </a:r>
          </a:p>
          <a:p>
            <a:pPr lvl="1"/>
            <a:r>
              <a:rPr lang="en-US" sz="2400" dirty="0"/>
              <a:t>“Current economic uncertainty makes this loan request necessary to support the ongoing operations of the Applicant.”</a:t>
            </a:r>
          </a:p>
          <a:p>
            <a:r>
              <a:rPr lang="en-US" sz="2400" dirty="0"/>
              <a:t>Last Thursday, the IRS issued Notice 2020-32 indicating that forgivable expenses paid with PPP loan proceeds are not tax deductible.  There is a bipartisan bill in the Senate to reverse the effects of this Notice.</a:t>
            </a:r>
          </a:p>
        </p:txBody>
      </p:sp>
      <p:sp>
        <p:nvSpPr>
          <p:cNvPr id="7" name="Slide Number Placeholder 6">
            <a:extLst>
              <a:ext uri="{FF2B5EF4-FFF2-40B4-BE49-F238E27FC236}">
                <a16:creationId xmlns:a16="http://schemas.microsoft.com/office/drawing/2014/main" id="{790F626F-E441-44BD-B2C9-012CEB13A48F}"/>
              </a:ext>
            </a:extLst>
          </p:cNvPr>
          <p:cNvSpPr>
            <a:spLocks noGrp="1"/>
          </p:cNvSpPr>
          <p:nvPr>
            <p:ph type="sldNum" sz="quarter" idx="33"/>
          </p:nvPr>
        </p:nvSpPr>
        <p:spPr>
          <a:xfrm>
            <a:off x="11760000" y="6221152"/>
            <a:ext cx="432000" cy="582199"/>
          </a:xfrm>
        </p:spPr>
        <p:txBody>
          <a:bodyPr/>
          <a:lstStyle/>
          <a:p>
            <a:fld id="{19B51A1E-902D-48AF-9020-955120F399B6}" type="slidenum">
              <a:rPr lang="en-US" noProof="0" smtClean="0"/>
              <a:pPr/>
              <a:t>11</a:t>
            </a:fld>
            <a:endParaRPr lang="en-US" noProof="0" dirty="0"/>
          </a:p>
        </p:txBody>
      </p:sp>
      <p:pic>
        <p:nvPicPr>
          <p:cNvPr id="6" name="Picture 5">
            <a:extLst>
              <a:ext uri="{FF2B5EF4-FFF2-40B4-BE49-F238E27FC236}">
                <a16:creationId xmlns:a16="http://schemas.microsoft.com/office/drawing/2014/main" id="{EB25007B-3933-4A4B-B46C-893900859393}"/>
              </a:ext>
            </a:extLst>
          </p:cNvPr>
          <p:cNvPicPr>
            <a:picLocks noChangeAspect="1"/>
          </p:cNvPicPr>
          <p:nvPr/>
        </p:nvPicPr>
        <p:blipFill>
          <a:blip r:embed="rId2"/>
          <a:stretch>
            <a:fillRect/>
          </a:stretch>
        </p:blipFill>
        <p:spPr>
          <a:xfrm>
            <a:off x="9784080" y="6221152"/>
            <a:ext cx="1975920" cy="636848"/>
          </a:xfrm>
          <a:prstGeom prst="rect">
            <a:avLst/>
          </a:prstGeom>
        </p:spPr>
      </p:pic>
    </p:spTree>
    <p:extLst>
      <p:ext uri="{BB962C8B-B14F-4D97-AF65-F5344CB8AC3E}">
        <p14:creationId xmlns:p14="http://schemas.microsoft.com/office/powerpoint/2010/main" val="421276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Hand writing on post-it note">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1"/>
            <a:ext cx="6096000" cy="6371351"/>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8100" y="1869795"/>
            <a:ext cx="6641900" cy="1124345"/>
          </a:xfrm>
        </p:spPr>
        <p:txBody>
          <a:bodyPr/>
          <a:lstStyle/>
          <a:p>
            <a:r>
              <a:rPr lang="en-US" sz="4400" dirty="0"/>
              <a:t>Questions??</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xfrm>
            <a:off x="11760000" y="6221152"/>
            <a:ext cx="432000" cy="582199"/>
          </a:xfrm>
          <a:solidFill>
            <a:schemeClr val="tx1">
              <a:lumMod val="95000"/>
              <a:lumOff val="5000"/>
            </a:schemeClr>
          </a:solidFill>
        </p:spPr>
        <p:txBody>
          <a:bodyPr/>
          <a:lstStyle/>
          <a:p>
            <a:fld id="{19B51A1E-902D-48AF-9020-955120F399B6}" type="slidenum">
              <a:rPr lang="en-US" smtClean="0"/>
              <a:pPr/>
              <a:t>12</a:t>
            </a:fld>
            <a:endParaRPr lang="en-US" dirty="0"/>
          </a:p>
        </p:txBody>
      </p:sp>
      <p:pic>
        <p:nvPicPr>
          <p:cNvPr id="7" name="Picture 6">
            <a:extLst>
              <a:ext uri="{FF2B5EF4-FFF2-40B4-BE49-F238E27FC236}">
                <a16:creationId xmlns:a16="http://schemas.microsoft.com/office/drawing/2014/main" id="{3CB8140D-A02C-46DA-A847-D3EFA06B350B}"/>
              </a:ext>
            </a:extLst>
          </p:cNvPr>
          <p:cNvPicPr>
            <a:picLocks noChangeAspect="1"/>
          </p:cNvPicPr>
          <p:nvPr/>
        </p:nvPicPr>
        <p:blipFill>
          <a:blip r:embed="rId3"/>
          <a:stretch>
            <a:fillRect/>
          </a:stretch>
        </p:blipFill>
        <p:spPr>
          <a:xfrm>
            <a:off x="9784080" y="6221152"/>
            <a:ext cx="1975920" cy="636848"/>
          </a:xfrm>
          <a:prstGeom prst="rect">
            <a:avLst/>
          </a:prstGeom>
        </p:spPr>
      </p:pic>
    </p:spTree>
    <p:extLst>
      <p:ext uri="{BB962C8B-B14F-4D97-AF65-F5344CB8AC3E}">
        <p14:creationId xmlns:p14="http://schemas.microsoft.com/office/powerpoint/2010/main" val="1977197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solidFill>
            <a:schemeClr val="tx1">
              <a:lumMod val="75000"/>
              <a:lumOff val="25000"/>
            </a:schemeClr>
          </a:solidFill>
        </p:spPr>
        <p:txBody>
          <a:bodyPr/>
          <a:lstStyle/>
          <a:p>
            <a:r>
              <a:rPr lang="en-US" dirty="0"/>
              <a:t>Alan Sasserath</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5495" y="4006655"/>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solidFill>
            <a:schemeClr val="tx1">
              <a:lumMod val="75000"/>
              <a:lumOff val="25000"/>
            </a:schemeClr>
          </a:solidFill>
        </p:spPr>
        <p:txBody>
          <a:bodyPr/>
          <a:lstStyle/>
          <a:p>
            <a:r>
              <a:rPr lang="en-US" dirty="0"/>
              <a:t>631-368-3110</a:t>
            </a:r>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85495" y="4355103"/>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solidFill>
            <a:schemeClr val="tx1">
              <a:lumMod val="75000"/>
              <a:lumOff val="25000"/>
            </a:schemeClr>
          </a:solidFill>
        </p:spPr>
        <p:txBody>
          <a:bodyPr/>
          <a:lstStyle/>
          <a:p>
            <a:r>
              <a:rPr lang="en-US" dirty="0"/>
              <a:t>alan@sz-cpas.com</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485495" y="4703551"/>
            <a:ext cx="218900" cy="218900"/>
          </a:xfrm>
          <a:prstGeom prst="rect">
            <a:avLst/>
          </a:prstGeom>
        </p:spPr>
      </p:pic>
      <p:sp>
        <p:nvSpPr>
          <p:cNvPr id="16" name="Text Placeholder 15">
            <a:extLst>
              <a:ext uri="{FF2B5EF4-FFF2-40B4-BE49-F238E27FC236}">
                <a16:creationId xmlns:a16="http://schemas.microsoft.com/office/drawing/2014/main" id="{FD8A1232-50A8-4535-AAF9-7F4180EAA0DD}"/>
              </a:ext>
            </a:extLst>
          </p:cNvPr>
          <p:cNvSpPr>
            <a:spLocks noGrp="1"/>
          </p:cNvSpPr>
          <p:nvPr>
            <p:ph type="body" sz="quarter" idx="18"/>
          </p:nvPr>
        </p:nvSpPr>
        <p:spPr>
          <a:solidFill>
            <a:schemeClr val="tx1">
              <a:lumMod val="75000"/>
              <a:lumOff val="25000"/>
            </a:schemeClr>
          </a:solidFill>
        </p:spPr>
        <p:txBody>
          <a:bodyPr/>
          <a:lstStyle/>
          <a:p>
            <a:r>
              <a:rPr lang="en-US" dirty="0"/>
              <a:t>Sasserath &amp; Zoraian LLP</a:t>
            </a:r>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472552" y="5040763"/>
            <a:ext cx="244786" cy="244786"/>
          </a:xfrm>
          <a:prstGeom prst="rect">
            <a:avLst/>
          </a:prstGeom>
        </p:spPr>
      </p:pic>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xfrm>
            <a:off x="11760000" y="6221152"/>
            <a:ext cx="432000" cy="582199"/>
          </a:xfrm>
          <a:solidFill>
            <a:schemeClr val="tx1">
              <a:lumMod val="95000"/>
              <a:lumOff val="5000"/>
            </a:schemeClr>
          </a:solidFill>
        </p:spPr>
        <p:txBody>
          <a:bodyPr/>
          <a:lstStyle/>
          <a:p>
            <a:fld id="{19B51A1E-902D-48AF-9020-955120F399B6}" type="slidenum">
              <a:rPr lang="en-US" smtClean="0"/>
              <a:pPr/>
              <a:t>13</a:t>
            </a:fld>
            <a:endParaRPr lang="en-US" dirty="0"/>
          </a:p>
        </p:txBody>
      </p:sp>
      <p:pic>
        <p:nvPicPr>
          <p:cNvPr id="15" name="Picture 14">
            <a:extLst>
              <a:ext uri="{FF2B5EF4-FFF2-40B4-BE49-F238E27FC236}">
                <a16:creationId xmlns:a16="http://schemas.microsoft.com/office/drawing/2014/main" id="{E9240733-BB71-494E-8D46-C140B339E360}"/>
              </a:ext>
            </a:extLst>
          </p:cNvPr>
          <p:cNvPicPr>
            <a:picLocks noChangeAspect="1"/>
          </p:cNvPicPr>
          <p:nvPr/>
        </p:nvPicPr>
        <p:blipFill>
          <a:blip r:embed="rId11"/>
          <a:stretch>
            <a:fillRect/>
          </a:stretch>
        </p:blipFill>
        <p:spPr>
          <a:xfrm>
            <a:off x="9784080" y="6221152"/>
            <a:ext cx="1975920" cy="636848"/>
          </a:xfrm>
          <a:prstGeom prst="rect">
            <a:avLst/>
          </a:prstGeom>
        </p:spPr>
      </p:pic>
    </p:spTree>
    <p:extLst>
      <p:ext uri="{BB962C8B-B14F-4D97-AF65-F5344CB8AC3E}">
        <p14:creationId xmlns:p14="http://schemas.microsoft.com/office/powerpoint/2010/main" val="415367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35D881E-DF48-442B-AD2D-58923CB7ADBD}"/>
              </a:ext>
            </a:extLst>
          </p:cNvPr>
          <p:cNvSpPr>
            <a:spLocks noGrp="1"/>
          </p:cNvSpPr>
          <p:nvPr>
            <p:ph type="sldNum" sz="quarter" idx="13"/>
          </p:nvPr>
        </p:nvSpPr>
        <p:spPr>
          <a:xfrm>
            <a:off x="11760000" y="6221152"/>
            <a:ext cx="432000" cy="582199"/>
          </a:xfrm>
        </p:spPr>
        <p:txBody>
          <a:bodyPr/>
          <a:lstStyle/>
          <a:p>
            <a:fld id="{19B51A1E-902D-48AF-9020-955120F399B6}" type="slidenum">
              <a:rPr lang="en-US" noProof="0" smtClean="0"/>
              <a:pPr/>
              <a:t>14</a:t>
            </a:fld>
            <a:endParaRPr lang="en-US" noProof="0" dirty="0"/>
          </a:p>
        </p:txBody>
      </p:sp>
      <p:pic>
        <p:nvPicPr>
          <p:cNvPr id="9" name="Picture 8">
            <a:extLst>
              <a:ext uri="{FF2B5EF4-FFF2-40B4-BE49-F238E27FC236}">
                <a16:creationId xmlns:a16="http://schemas.microsoft.com/office/drawing/2014/main" id="{BFC0DCD9-4E33-4F43-A57D-DBFE27191D09}"/>
              </a:ext>
            </a:extLst>
          </p:cNvPr>
          <p:cNvPicPr>
            <a:picLocks noChangeAspect="1"/>
          </p:cNvPicPr>
          <p:nvPr/>
        </p:nvPicPr>
        <p:blipFill>
          <a:blip r:embed="rId2"/>
          <a:stretch>
            <a:fillRect/>
          </a:stretch>
        </p:blipFill>
        <p:spPr>
          <a:xfrm>
            <a:off x="9784080" y="6221152"/>
            <a:ext cx="1975920" cy="636848"/>
          </a:xfrm>
          <a:prstGeom prst="rect">
            <a:avLst/>
          </a:prstGeom>
        </p:spPr>
      </p:pic>
      <p:sp>
        <p:nvSpPr>
          <p:cNvPr id="10" name="TextBox 9">
            <a:extLst>
              <a:ext uri="{FF2B5EF4-FFF2-40B4-BE49-F238E27FC236}">
                <a16:creationId xmlns:a16="http://schemas.microsoft.com/office/drawing/2014/main" id="{D145CE8B-A157-45E1-AD55-9FDCCFB0F347}"/>
              </a:ext>
            </a:extLst>
          </p:cNvPr>
          <p:cNvSpPr txBox="1"/>
          <p:nvPr/>
        </p:nvSpPr>
        <p:spPr>
          <a:xfrm>
            <a:off x="915924" y="960120"/>
            <a:ext cx="10360152" cy="2031325"/>
          </a:xfrm>
          <a:prstGeom prst="rect">
            <a:avLst/>
          </a:prstGeom>
          <a:noFill/>
        </p:spPr>
        <p:txBody>
          <a:bodyPr wrap="square" rtlCol="0">
            <a:spAutoFit/>
          </a:bodyPr>
          <a:lstStyle/>
          <a:p>
            <a:pPr algn="just"/>
            <a:r>
              <a:rPr lang="en-US" i="1" dirty="0"/>
              <a:t>This PowerPoint presentation is provided by Sasserath &amp; Zoraian, LLP and is intended solely for general informational and educational purposes. It is not intended in any way as financial, securities, insurance, tax or legal advice or services, or as a solicitation for any financial, securities, insurance, tax or legal product or service. Please consult with your financial, securities, insurance, tax and/or legal advisors for advice regarding your specific circumstances. The calculations herein are estimates based on our interpretation of the bill signed into law on March 27, 2020 under the CARES Act.</a:t>
            </a:r>
            <a:endParaRPr lang="en-US" dirty="0"/>
          </a:p>
          <a:p>
            <a:endParaRPr lang="en-US" dirty="0"/>
          </a:p>
        </p:txBody>
      </p:sp>
    </p:spTree>
    <p:extLst>
      <p:ext uri="{BB962C8B-B14F-4D97-AF65-F5344CB8AC3E}">
        <p14:creationId xmlns:p14="http://schemas.microsoft.com/office/powerpoint/2010/main" val="132167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313128" y="4489725"/>
            <a:ext cx="5472000" cy="2313626"/>
          </a:xfrm>
        </p:spPr>
        <p:txBody>
          <a:bodyPr/>
          <a:lstStyle/>
          <a:p>
            <a:r>
              <a:rPr lang="en-US" dirty="0"/>
              <a:t>Founded in 1997 by Alan R. Sasserath, CPA, MS and Gregory Zoraian, CPA</a:t>
            </a:r>
          </a:p>
          <a:p>
            <a:r>
              <a:rPr lang="en-US" dirty="0"/>
              <a:t>Accounting, tax and business advisory services to corporations, small businesses and individuals in Long Island, across the country, and around the world.  </a:t>
            </a:r>
          </a:p>
          <a:p>
            <a:r>
              <a:rPr lang="en-US" dirty="0"/>
              <a:t>Tailored services to meet client specific needs. </a:t>
            </a:r>
          </a:p>
          <a:p>
            <a:r>
              <a:rPr lang="en-US" dirty="0"/>
              <a:t>Specialty areas include:</a:t>
            </a:r>
          </a:p>
          <a:p>
            <a:pPr lvl="1"/>
            <a:r>
              <a:rPr lang="en-US" dirty="0"/>
              <a:t>Financial Services</a:t>
            </a:r>
          </a:p>
          <a:p>
            <a:pPr lvl="1"/>
            <a:r>
              <a:rPr lang="en-US" dirty="0"/>
              <a:t>International Tax</a:t>
            </a:r>
          </a:p>
          <a:p>
            <a:pPr lvl="1"/>
            <a:r>
              <a:rPr lang="en-US" dirty="0"/>
              <a:t>Technology Companies</a:t>
            </a:r>
          </a:p>
          <a:p>
            <a:pPr lvl="1"/>
            <a:r>
              <a:rPr lang="en-US" dirty="0"/>
              <a:t>Construction</a:t>
            </a:r>
          </a:p>
          <a:p>
            <a:pPr lvl="1"/>
            <a:r>
              <a:rPr lang="en-US" dirty="0"/>
              <a:t>Service Industries</a:t>
            </a:r>
          </a:p>
          <a:p>
            <a:pPr lvl="1"/>
            <a:endParaRPr lang="en-US" dirty="0"/>
          </a:p>
          <a:p>
            <a:endParaRPr lang="en-US" dirty="0"/>
          </a:p>
        </p:txBody>
      </p:sp>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6096000" y="-1"/>
            <a:ext cx="6096000" cy="6190489"/>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US" dirty="0"/>
              <a:t>About Us</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pPr algn="ctr"/>
            <a:r>
              <a:rPr lang="en-US" dirty="0"/>
              <a:t>Our Long Island CPA firm believes that clients’ success determines our own.  So we ensure both by collaborating with our clients to achieve their goals.</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xfrm>
            <a:off x="11760000" y="6190488"/>
            <a:ext cx="432000" cy="612863"/>
          </a:xfrm>
          <a:solidFill>
            <a:schemeClr val="tx1">
              <a:lumMod val="95000"/>
              <a:lumOff val="5000"/>
            </a:schemeClr>
          </a:solidFill>
        </p:spPr>
        <p:txBody>
          <a:bodyPr/>
          <a:lstStyle/>
          <a:p>
            <a:fld id="{19B51A1E-902D-48AF-9020-955120F399B6}" type="slidenum">
              <a:rPr lang="en-US" smtClean="0"/>
              <a:pPr/>
              <a:t>2</a:t>
            </a:fld>
            <a:endParaRPr lang="en-US" dirty="0"/>
          </a:p>
        </p:txBody>
      </p:sp>
      <p:pic>
        <p:nvPicPr>
          <p:cNvPr id="8" name="Picture 7">
            <a:extLst>
              <a:ext uri="{FF2B5EF4-FFF2-40B4-BE49-F238E27FC236}">
                <a16:creationId xmlns:a16="http://schemas.microsoft.com/office/drawing/2014/main" id="{24EA4579-5A18-424E-ABFD-557321FA6271}"/>
              </a:ext>
            </a:extLst>
          </p:cNvPr>
          <p:cNvPicPr>
            <a:picLocks noChangeAspect="1"/>
          </p:cNvPicPr>
          <p:nvPr/>
        </p:nvPicPr>
        <p:blipFill>
          <a:blip r:embed="rId3"/>
          <a:stretch>
            <a:fillRect/>
          </a:stretch>
        </p:blipFill>
        <p:spPr>
          <a:xfrm>
            <a:off x="9793224" y="6190488"/>
            <a:ext cx="1966776" cy="667512"/>
          </a:xfrm>
          <a:prstGeom prst="rect">
            <a:avLst/>
          </a:prstGeom>
        </p:spPr>
      </p:pic>
    </p:spTree>
    <p:extLst>
      <p:ext uri="{BB962C8B-B14F-4D97-AF65-F5344CB8AC3E}">
        <p14:creationId xmlns:p14="http://schemas.microsoft.com/office/powerpoint/2010/main" val="132974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CAA6852-310B-4827-946F-7CCE5292CB83}"/>
              </a:ext>
            </a:extLst>
          </p:cNvPr>
          <p:cNvSpPr>
            <a:spLocks noGrp="1"/>
          </p:cNvSpPr>
          <p:nvPr>
            <p:ph type="pic" sz="quarter" idx="14"/>
          </p:nvPr>
        </p:nvSpPr>
        <p:spPr>
          <a:xfrm>
            <a:off x="6096000" y="-1"/>
            <a:ext cx="6096000" cy="6181345"/>
          </a:xfrm>
        </p:spPr>
      </p:sp>
      <p:sp>
        <p:nvSpPr>
          <p:cNvPr id="3" name="Title 2">
            <a:extLst>
              <a:ext uri="{FF2B5EF4-FFF2-40B4-BE49-F238E27FC236}">
                <a16:creationId xmlns:a16="http://schemas.microsoft.com/office/drawing/2014/main" id="{C677C383-446B-4A10-BC36-B7E7C865D94D}"/>
              </a:ext>
            </a:extLst>
          </p:cNvPr>
          <p:cNvSpPr>
            <a:spLocks noGrp="1"/>
          </p:cNvSpPr>
          <p:nvPr>
            <p:ph type="title"/>
          </p:nvPr>
        </p:nvSpPr>
        <p:spPr/>
        <p:txBody>
          <a:bodyPr/>
          <a:lstStyle/>
          <a:p>
            <a:r>
              <a:rPr lang="en-US" sz="3200" dirty="0"/>
              <a:t>Alan R. Sasserath, CPA, MS</a:t>
            </a:r>
          </a:p>
        </p:txBody>
      </p:sp>
      <p:sp>
        <p:nvSpPr>
          <p:cNvPr id="4" name="Text Placeholder 3">
            <a:extLst>
              <a:ext uri="{FF2B5EF4-FFF2-40B4-BE49-F238E27FC236}">
                <a16:creationId xmlns:a16="http://schemas.microsoft.com/office/drawing/2014/main" id="{4A02268F-0411-4334-B828-0F4CE54F9CD8}"/>
              </a:ext>
            </a:extLst>
          </p:cNvPr>
          <p:cNvSpPr>
            <a:spLocks noGrp="1"/>
          </p:cNvSpPr>
          <p:nvPr>
            <p:ph type="body" sz="quarter" idx="32"/>
          </p:nvPr>
        </p:nvSpPr>
        <p:spPr/>
        <p:txBody>
          <a:bodyPr/>
          <a:lstStyle/>
          <a:p>
            <a:r>
              <a:rPr lang="en-US" dirty="0"/>
              <a:t>Partner – Sasserath &amp; Zoraian LLP</a:t>
            </a:r>
          </a:p>
        </p:txBody>
      </p:sp>
      <p:sp>
        <p:nvSpPr>
          <p:cNvPr id="7" name="Slide Number Placeholder 6">
            <a:extLst>
              <a:ext uri="{FF2B5EF4-FFF2-40B4-BE49-F238E27FC236}">
                <a16:creationId xmlns:a16="http://schemas.microsoft.com/office/drawing/2014/main" id="{BE5A0F18-15AD-4069-AF7B-3213F00866E6}"/>
              </a:ext>
            </a:extLst>
          </p:cNvPr>
          <p:cNvSpPr>
            <a:spLocks noGrp="1"/>
          </p:cNvSpPr>
          <p:nvPr>
            <p:ph type="sldNum" sz="quarter" idx="33"/>
          </p:nvPr>
        </p:nvSpPr>
        <p:spPr>
          <a:xfrm>
            <a:off x="11760000" y="6221152"/>
            <a:ext cx="432000" cy="582199"/>
          </a:xfrm>
        </p:spPr>
        <p:txBody>
          <a:bodyPr/>
          <a:lstStyle/>
          <a:p>
            <a:fld id="{19B51A1E-902D-48AF-9020-955120F399B6}" type="slidenum">
              <a:rPr lang="en-US" noProof="0" smtClean="0"/>
              <a:pPr/>
              <a:t>3</a:t>
            </a:fld>
            <a:endParaRPr lang="en-US" noProof="0" dirty="0"/>
          </a:p>
        </p:txBody>
      </p:sp>
      <p:pic>
        <p:nvPicPr>
          <p:cNvPr id="8" name="Picture 7" descr="S&amp;Z Funds">
            <a:extLst>
              <a:ext uri="{FF2B5EF4-FFF2-40B4-BE49-F238E27FC236}">
                <a16:creationId xmlns:a16="http://schemas.microsoft.com/office/drawing/2014/main" id="{A97C06CE-5410-4A63-87F2-7B9EE385022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27264" y="108366"/>
            <a:ext cx="3044952" cy="3624701"/>
          </a:xfrm>
          <a:prstGeom prst="rect">
            <a:avLst/>
          </a:prstGeom>
          <a:noFill/>
          <a:ln>
            <a:noFill/>
          </a:ln>
        </p:spPr>
      </p:pic>
      <p:sp>
        <p:nvSpPr>
          <p:cNvPr id="9" name="Rectangle 8">
            <a:extLst>
              <a:ext uri="{FF2B5EF4-FFF2-40B4-BE49-F238E27FC236}">
                <a16:creationId xmlns:a16="http://schemas.microsoft.com/office/drawing/2014/main" id="{C362288A-ED57-4B5C-9217-23A7D9C750FC}"/>
              </a:ext>
            </a:extLst>
          </p:cNvPr>
          <p:cNvSpPr/>
          <p:nvPr/>
        </p:nvSpPr>
        <p:spPr>
          <a:xfrm>
            <a:off x="141024" y="2310240"/>
            <a:ext cx="5839152" cy="3970318"/>
          </a:xfrm>
          <a:prstGeom prst="rect">
            <a:avLst/>
          </a:prstGeom>
        </p:spPr>
        <p:txBody>
          <a:bodyPr wrap="square">
            <a:spAutoFit/>
          </a:bodyPr>
          <a:lstStyle/>
          <a:p>
            <a:pPr algn="just"/>
            <a:r>
              <a:rPr lang="en-US" dirty="0">
                <a:solidFill>
                  <a:srgbClr val="606060"/>
                </a:solidFill>
                <a:latin typeface="Source Sans Pro" panose="020B0503030403020204" pitchFamily="34" charset="0"/>
              </a:rPr>
              <a:t>Alan started his career in the audit department of Ernst &amp; Young prior to working in the tax departments of two large regional firms. In 1996, Alan started his own practice and subsequently joined with Gregory Zoraian in January 1997 to form Sasserath &amp; Zoraian, LLP. He has 30 plus years of public accounting firm experience with a broad background in accounting, tax, audit and financial planning. Alan's technical experience includes working with high net worth individuals and closely held businesses, dealing with matters related to both domestic and international tax. His industry experience includes technology companies, real estate management companies, construction, printing as well as numerous service industries.</a:t>
            </a:r>
            <a:endParaRPr lang="en-US" dirty="0"/>
          </a:p>
        </p:txBody>
      </p:sp>
      <p:pic>
        <p:nvPicPr>
          <p:cNvPr id="11" name="Picture 10">
            <a:extLst>
              <a:ext uri="{FF2B5EF4-FFF2-40B4-BE49-F238E27FC236}">
                <a16:creationId xmlns:a16="http://schemas.microsoft.com/office/drawing/2014/main" id="{81A95AA1-E418-4561-8146-1CA98AB6A6E6}"/>
              </a:ext>
            </a:extLst>
          </p:cNvPr>
          <p:cNvPicPr>
            <a:picLocks noChangeAspect="1"/>
          </p:cNvPicPr>
          <p:nvPr/>
        </p:nvPicPr>
        <p:blipFill>
          <a:blip r:embed="rId3"/>
          <a:stretch>
            <a:fillRect/>
          </a:stretch>
        </p:blipFill>
        <p:spPr>
          <a:xfrm>
            <a:off x="9784080" y="6221152"/>
            <a:ext cx="1975920" cy="636848"/>
          </a:xfrm>
          <a:prstGeom prst="rect">
            <a:avLst/>
          </a:prstGeom>
        </p:spPr>
      </p:pic>
    </p:spTree>
    <p:extLst>
      <p:ext uri="{BB962C8B-B14F-4D97-AF65-F5344CB8AC3E}">
        <p14:creationId xmlns:p14="http://schemas.microsoft.com/office/powerpoint/2010/main" val="102308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88DB343-B0B0-46D4-B658-F21E75BEBFEB}"/>
              </a:ext>
            </a:extLst>
          </p:cNvPr>
          <p:cNvSpPr>
            <a:spLocks noGrp="1"/>
          </p:cNvSpPr>
          <p:nvPr>
            <p:ph type="title"/>
          </p:nvPr>
        </p:nvSpPr>
        <p:spPr/>
        <p:txBody>
          <a:bodyPr/>
          <a:lstStyle/>
          <a:p>
            <a:r>
              <a:rPr lang="en-US" dirty="0"/>
              <a:t>Paycheck Protection Program Process</a:t>
            </a:r>
          </a:p>
        </p:txBody>
      </p:sp>
      <p:sp>
        <p:nvSpPr>
          <p:cNvPr id="9" name="Content Placeholder 8">
            <a:extLst>
              <a:ext uri="{FF2B5EF4-FFF2-40B4-BE49-F238E27FC236}">
                <a16:creationId xmlns:a16="http://schemas.microsoft.com/office/drawing/2014/main" id="{DE57C6C4-8E3E-4717-A0B8-780CE7233336}"/>
              </a:ext>
            </a:extLst>
          </p:cNvPr>
          <p:cNvSpPr>
            <a:spLocks noGrp="1"/>
          </p:cNvSpPr>
          <p:nvPr>
            <p:ph idx="1"/>
          </p:nvPr>
        </p:nvSpPr>
        <p:spPr>
          <a:xfrm>
            <a:off x="432000" y="943992"/>
            <a:ext cx="11328000" cy="5183250"/>
          </a:xfrm>
        </p:spPr>
        <p:txBody>
          <a:bodyPr/>
          <a:lstStyle/>
          <a:p>
            <a:endParaRPr lang="en-US" sz="2800" dirty="0"/>
          </a:p>
          <a:p>
            <a:r>
              <a:rPr lang="en-US" sz="2800" dirty="0"/>
              <a:t>Obtain loan</a:t>
            </a:r>
          </a:p>
          <a:p>
            <a:r>
              <a:rPr lang="en-US" sz="2800" dirty="0"/>
              <a:t>Incur and pay forgivable expenses for 8 weeks</a:t>
            </a:r>
          </a:p>
          <a:p>
            <a:r>
              <a:rPr lang="en-US" sz="2800" dirty="0"/>
              <a:t>Calculate forgivable amount</a:t>
            </a:r>
          </a:p>
          <a:p>
            <a:pPr lvl="1"/>
            <a:r>
              <a:rPr lang="en-US" sz="2600" dirty="0"/>
              <a:t>Limit allowable non-payroll costs to 25%</a:t>
            </a:r>
          </a:p>
          <a:p>
            <a:pPr lvl="1"/>
            <a:r>
              <a:rPr lang="en-US" sz="2600" dirty="0"/>
              <a:t>Calculate reduction based on full-time equivalent reduction</a:t>
            </a:r>
          </a:p>
          <a:p>
            <a:pPr lvl="1"/>
            <a:r>
              <a:rPr lang="en-US" sz="2600" dirty="0"/>
              <a:t>Calculate reduction based on payroll reduction to employees that earn less than $100K</a:t>
            </a:r>
          </a:p>
          <a:p>
            <a:r>
              <a:rPr lang="en-US" sz="2800" dirty="0"/>
              <a:t>Subsequent to 8 weeks – Apply to your bank for loan forgiveness</a:t>
            </a:r>
          </a:p>
          <a:p>
            <a:r>
              <a:rPr lang="en-US" sz="2800" dirty="0"/>
              <a:t>Bank has 60 days to finalize forgiveness amount</a:t>
            </a:r>
          </a:p>
          <a:p>
            <a:r>
              <a:rPr lang="en-US" sz="2800" dirty="0"/>
              <a:t>If a balance remains, it is paid back in 2 years at an interest rate of 1%.</a:t>
            </a:r>
          </a:p>
        </p:txBody>
      </p:sp>
      <p:sp>
        <p:nvSpPr>
          <p:cNvPr id="7" name="Slide Number Placeholder 6">
            <a:extLst>
              <a:ext uri="{FF2B5EF4-FFF2-40B4-BE49-F238E27FC236}">
                <a16:creationId xmlns:a16="http://schemas.microsoft.com/office/drawing/2014/main" id="{790F626F-E441-44BD-B2C9-012CEB13A48F}"/>
              </a:ext>
            </a:extLst>
          </p:cNvPr>
          <p:cNvSpPr>
            <a:spLocks noGrp="1"/>
          </p:cNvSpPr>
          <p:nvPr>
            <p:ph type="sldNum" sz="quarter" idx="33"/>
          </p:nvPr>
        </p:nvSpPr>
        <p:spPr>
          <a:xfrm>
            <a:off x="11760000" y="6221152"/>
            <a:ext cx="432000" cy="582199"/>
          </a:xfrm>
        </p:spPr>
        <p:txBody>
          <a:bodyPr/>
          <a:lstStyle/>
          <a:p>
            <a:fld id="{19B51A1E-902D-48AF-9020-955120F399B6}" type="slidenum">
              <a:rPr lang="en-US" noProof="0" smtClean="0"/>
              <a:pPr/>
              <a:t>4</a:t>
            </a:fld>
            <a:endParaRPr lang="en-US" noProof="0" dirty="0"/>
          </a:p>
        </p:txBody>
      </p:sp>
      <p:pic>
        <p:nvPicPr>
          <p:cNvPr id="6" name="Picture 5">
            <a:extLst>
              <a:ext uri="{FF2B5EF4-FFF2-40B4-BE49-F238E27FC236}">
                <a16:creationId xmlns:a16="http://schemas.microsoft.com/office/drawing/2014/main" id="{F0E22321-FF26-4AD4-8DC1-F0012BACF53D}"/>
              </a:ext>
            </a:extLst>
          </p:cNvPr>
          <p:cNvPicPr>
            <a:picLocks noChangeAspect="1"/>
          </p:cNvPicPr>
          <p:nvPr/>
        </p:nvPicPr>
        <p:blipFill>
          <a:blip r:embed="rId2"/>
          <a:stretch>
            <a:fillRect/>
          </a:stretch>
        </p:blipFill>
        <p:spPr>
          <a:xfrm>
            <a:off x="9784080" y="6221152"/>
            <a:ext cx="1975920" cy="636848"/>
          </a:xfrm>
          <a:prstGeom prst="rect">
            <a:avLst/>
          </a:prstGeom>
        </p:spPr>
      </p:pic>
    </p:spTree>
    <p:extLst>
      <p:ext uri="{BB962C8B-B14F-4D97-AF65-F5344CB8AC3E}">
        <p14:creationId xmlns:p14="http://schemas.microsoft.com/office/powerpoint/2010/main" val="78875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88DB343-B0B0-46D4-B658-F21E75BEBFEB}"/>
              </a:ext>
            </a:extLst>
          </p:cNvPr>
          <p:cNvSpPr>
            <a:spLocks noGrp="1"/>
          </p:cNvSpPr>
          <p:nvPr>
            <p:ph type="title"/>
          </p:nvPr>
        </p:nvSpPr>
        <p:spPr/>
        <p:txBody>
          <a:bodyPr/>
          <a:lstStyle/>
          <a:p>
            <a:r>
              <a:rPr lang="en-US" dirty="0"/>
              <a:t>What is Forgivable?</a:t>
            </a:r>
          </a:p>
        </p:txBody>
      </p:sp>
      <p:sp>
        <p:nvSpPr>
          <p:cNvPr id="9" name="Content Placeholder 8">
            <a:extLst>
              <a:ext uri="{FF2B5EF4-FFF2-40B4-BE49-F238E27FC236}">
                <a16:creationId xmlns:a16="http://schemas.microsoft.com/office/drawing/2014/main" id="{DE57C6C4-8E3E-4717-A0B8-780CE7233336}"/>
              </a:ext>
            </a:extLst>
          </p:cNvPr>
          <p:cNvSpPr>
            <a:spLocks noGrp="1"/>
          </p:cNvSpPr>
          <p:nvPr>
            <p:ph idx="1"/>
          </p:nvPr>
        </p:nvSpPr>
        <p:spPr>
          <a:xfrm>
            <a:off x="432000" y="943992"/>
            <a:ext cx="11328000" cy="5183250"/>
          </a:xfrm>
        </p:spPr>
        <p:txBody>
          <a:bodyPr/>
          <a:lstStyle/>
          <a:p>
            <a:r>
              <a:rPr lang="en-US" sz="1600" dirty="0"/>
              <a:t>Payroll costs - Compensation to employees including salary, wages, commissions or similar compensation, including:</a:t>
            </a:r>
          </a:p>
          <a:p>
            <a:pPr lvl="1"/>
            <a:r>
              <a:rPr lang="en-US" dirty="0"/>
              <a:t>Cash, tips or the equivalent limited to $100K</a:t>
            </a:r>
          </a:p>
          <a:p>
            <a:pPr lvl="1"/>
            <a:r>
              <a:rPr lang="en-US" dirty="0"/>
              <a:t>Payment for leave</a:t>
            </a:r>
          </a:p>
          <a:p>
            <a:pPr lvl="1"/>
            <a:r>
              <a:rPr lang="en-US" dirty="0"/>
              <a:t>Allowance for separation or dismissal</a:t>
            </a:r>
          </a:p>
          <a:p>
            <a:pPr lvl="1"/>
            <a:r>
              <a:rPr lang="en-US" dirty="0"/>
              <a:t>Group health care coverage</a:t>
            </a:r>
          </a:p>
          <a:p>
            <a:pPr lvl="1"/>
            <a:r>
              <a:rPr lang="en-US" dirty="0"/>
              <a:t>Retirement contributions</a:t>
            </a:r>
          </a:p>
          <a:p>
            <a:pPr lvl="1"/>
            <a:r>
              <a:rPr lang="en-US" dirty="0"/>
              <a:t>Payment of state and local taxes assessed on the compensation of employees.</a:t>
            </a:r>
          </a:p>
          <a:p>
            <a:r>
              <a:rPr lang="en-US" sz="1600" dirty="0"/>
              <a:t>Interest </a:t>
            </a:r>
            <a:r>
              <a:rPr lang="en-US" sz="1600"/>
              <a:t>on debt</a:t>
            </a:r>
            <a:endParaRPr lang="en-US" sz="1600" dirty="0"/>
          </a:p>
          <a:p>
            <a:pPr lvl="1"/>
            <a:r>
              <a:rPr lang="en-US" dirty="0"/>
              <a:t>For mortgages and debt obligations in effect prior to 2/15/2020</a:t>
            </a:r>
          </a:p>
          <a:p>
            <a:r>
              <a:rPr lang="en-US" sz="1600" dirty="0"/>
              <a:t>Rent under a leasing agreement</a:t>
            </a:r>
          </a:p>
          <a:p>
            <a:pPr lvl="1"/>
            <a:r>
              <a:rPr lang="en-US" dirty="0"/>
              <a:t>For agreements in effect prior to 2/15/2020</a:t>
            </a:r>
          </a:p>
          <a:p>
            <a:r>
              <a:rPr lang="en-US" sz="1600" dirty="0"/>
              <a:t>Utilities</a:t>
            </a:r>
          </a:p>
          <a:p>
            <a:pPr lvl="1"/>
            <a:r>
              <a:rPr lang="en-US" dirty="0"/>
              <a:t>Includes payment for electricity, gas, water, transportation, telephone, or internet access.</a:t>
            </a:r>
          </a:p>
          <a:p>
            <a:pPr lvl="1"/>
            <a:r>
              <a:rPr lang="en-US" dirty="0"/>
              <a:t>Service must have been established prior to 2/15/2020</a:t>
            </a:r>
          </a:p>
          <a:p>
            <a:r>
              <a:rPr lang="en-US" sz="1600" dirty="0"/>
              <a:t>Any EIDL to be refinanced</a:t>
            </a:r>
          </a:p>
          <a:p>
            <a:pPr lvl="1"/>
            <a:r>
              <a:rPr lang="en-US" dirty="0"/>
              <a:t>Refinance is at the discretion of the borrower</a:t>
            </a:r>
          </a:p>
        </p:txBody>
      </p:sp>
      <p:sp>
        <p:nvSpPr>
          <p:cNvPr id="7" name="Slide Number Placeholder 6">
            <a:extLst>
              <a:ext uri="{FF2B5EF4-FFF2-40B4-BE49-F238E27FC236}">
                <a16:creationId xmlns:a16="http://schemas.microsoft.com/office/drawing/2014/main" id="{790F626F-E441-44BD-B2C9-012CEB13A48F}"/>
              </a:ext>
            </a:extLst>
          </p:cNvPr>
          <p:cNvSpPr>
            <a:spLocks noGrp="1"/>
          </p:cNvSpPr>
          <p:nvPr>
            <p:ph type="sldNum" sz="quarter" idx="33"/>
          </p:nvPr>
        </p:nvSpPr>
        <p:spPr>
          <a:xfrm>
            <a:off x="11760000" y="6221152"/>
            <a:ext cx="432000" cy="582199"/>
          </a:xfrm>
        </p:spPr>
        <p:txBody>
          <a:bodyPr/>
          <a:lstStyle/>
          <a:p>
            <a:fld id="{19B51A1E-902D-48AF-9020-955120F399B6}" type="slidenum">
              <a:rPr lang="en-US" noProof="0" smtClean="0"/>
              <a:pPr/>
              <a:t>5</a:t>
            </a:fld>
            <a:endParaRPr lang="en-US" noProof="0" dirty="0"/>
          </a:p>
        </p:txBody>
      </p:sp>
      <p:pic>
        <p:nvPicPr>
          <p:cNvPr id="6" name="Picture 5">
            <a:extLst>
              <a:ext uri="{FF2B5EF4-FFF2-40B4-BE49-F238E27FC236}">
                <a16:creationId xmlns:a16="http://schemas.microsoft.com/office/drawing/2014/main" id="{D08E0041-0794-4A58-9D67-F20D87841A7B}"/>
              </a:ext>
            </a:extLst>
          </p:cNvPr>
          <p:cNvPicPr>
            <a:picLocks noChangeAspect="1"/>
          </p:cNvPicPr>
          <p:nvPr/>
        </p:nvPicPr>
        <p:blipFill>
          <a:blip r:embed="rId2"/>
          <a:stretch>
            <a:fillRect/>
          </a:stretch>
        </p:blipFill>
        <p:spPr>
          <a:xfrm>
            <a:off x="9784080" y="6221152"/>
            <a:ext cx="1975920" cy="636848"/>
          </a:xfrm>
          <a:prstGeom prst="rect">
            <a:avLst/>
          </a:prstGeom>
        </p:spPr>
      </p:pic>
    </p:spTree>
    <p:extLst>
      <p:ext uri="{BB962C8B-B14F-4D97-AF65-F5344CB8AC3E}">
        <p14:creationId xmlns:p14="http://schemas.microsoft.com/office/powerpoint/2010/main" val="2460507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76B94F4-4C54-428A-ADD0-18285EE34BD8}"/>
              </a:ext>
            </a:extLst>
          </p:cNvPr>
          <p:cNvSpPr>
            <a:spLocks noGrp="1"/>
          </p:cNvSpPr>
          <p:nvPr>
            <p:ph type="pic" sz="quarter" idx="14"/>
          </p:nvPr>
        </p:nvSpPr>
        <p:spPr>
          <a:xfrm>
            <a:off x="6096000" y="-1"/>
            <a:ext cx="6096000" cy="6217921"/>
          </a:xfrm>
        </p:spPr>
      </p:sp>
      <p:sp>
        <p:nvSpPr>
          <p:cNvPr id="3" name="Title 2">
            <a:extLst>
              <a:ext uri="{FF2B5EF4-FFF2-40B4-BE49-F238E27FC236}">
                <a16:creationId xmlns:a16="http://schemas.microsoft.com/office/drawing/2014/main" id="{2AE6ED7B-57C4-418F-9EEE-0269BC2C3EFF}"/>
              </a:ext>
            </a:extLst>
          </p:cNvPr>
          <p:cNvSpPr>
            <a:spLocks noGrp="1"/>
          </p:cNvSpPr>
          <p:nvPr>
            <p:ph type="title"/>
          </p:nvPr>
        </p:nvSpPr>
        <p:spPr>
          <a:xfrm>
            <a:off x="208080" y="204888"/>
            <a:ext cx="4648200" cy="985000"/>
          </a:xfrm>
        </p:spPr>
        <p:txBody>
          <a:bodyPr/>
          <a:lstStyle/>
          <a:p>
            <a:pPr algn="l"/>
            <a:r>
              <a:rPr lang="en-US" sz="3200" dirty="0"/>
              <a:t>%  of  Payroll Rule -  Overview</a:t>
            </a:r>
          </a:p>
        </p:txBody>
      </p:sp>
      <p:sp>
        <p:nvSpPr>
          <p:cNvPr id="7" name="Slide Number Placeholder 6">
            <a:extLst>
              <a:ext uri="{FF2B5EF4-FFF2-40B4-BE49-F238E27FC236}">
                <a16:creationId xmlns:a16="http://schemas.microsoft.com/office/drawing/2014/main" id="{5E65F838-9645-4925-BA61-1EED1A83E6B4}"/>
              </a:ext>
            </a:extLst>
          </p:cNvPr>
          <p:cNvSpPr>
            <a:spLocks noGrp="1"/>
          </p:cNvSpPr>
          <p:nvPr>
            <p:ph type="sldNum" sz="quarter" idx="33"/>
          </p:nvPr>
        </p:nvSpPr>
        <p:spPr>
          <a:xfrm>
            <a:off x="11760000" y="6217920"/>
            <a:ext cx="432000" cy="585431"/>
          </a:xfrm>
        </p:spPr>
        <p:txBody>
          <a:bodyPr/>
          <a:lstStyle/>
          <a:p>
            <a:fld id="{19B51A1E-902D-48AF-9020-955120F399B6}" type="slidenum">
              <a:rPr lang="en-US" noProof="0" smtClean="0"/>
              <a:pPr/>
              <a:t>6</a:t>
            </a:fld>
            <a:endParaRPr lang="en-US" noProof="0" dirty="0"/>
          </a:p>
        </p:txBody>
      </p:sp>
      <p:sp>
        <p:nvSpPr>
          <p:cNvPr id="15" name="TextBox 14">
            <a:extLst>
              <a:ext uri="{FF2B5EF4-FFF2-40B4-BE49-F238E27FC236}">
                <a16:creationId xmlns:a16="http://schemas.microsoft.com/office/drawing/2014/main" id="{379934AD-489D-4D55-AC89-B2317F49CCAB}"/>
              </a:ext>
            </a:extLst>
          </p:cNvPr>
          <p:cNvSpPr txBox="1"/>
          <p:nvPr/>
        </p:nvSpPr>
        <p:spPr>
          <a:xfrm>
            <a:off x="432000" y="1189888"/>
            <a:ext cx="46482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75% of funds from the PPP Loan are to be used for payroll costs.</a:t>
            </a:r>
          </a:p>
          <a:p>
            <a:pPr marL="742950" lvl="1" indent="-285750">
              <a:buFont typeface="Arial" panose="020B0604020202020204" pitchFamily="34" charset="0"/>
              <a:buChar char="•"/>
            </a:pPr>
            <a:r>
              <a:rPr lang="en-US" sz="2400" dirty="0"/>
              <a:t>Therefore, only 25% of the PPP Loan funds can be used for non-payroll costs.  </a:t>
            </a:r>
          </a:p>
          <a:p>
            <a:pPr marL="742950" lvl="1" indent="-285750">
              <a:buFont typeface="Arial" panose="020B0604020202020204" pitchFamily="34" charset="0"/>
              <a:buChar char="•"/>
            </a:pPr>
            <a:r>
              <a:rPr lang="en-US" sz="2400" dirty="0"/>
              <a:t>If excess of non-payroll costs over 25%, the maximum forgivable non-payroll costs will be reduced to 25% of forgivable amount.</a:t>
            </a:r>
          </a:p>
        </p:txBody>
      </p:sp>
      <p:sp>
        <p:nvSpPr>
          <p:cNvPr id="10" name="Content Placeholder 9">
            <a:extLst>
              <a:ext uri="{FF2B5EF4-FFF2-40B4-BE49-F238E27FC236}">
                <a16:creationId xmlns:a16="http://schemas.microsoft.com/office/drawing/2014/main" id="{0E93E17E-EA44-4567-A125-4ABD9A1E5152}"/>
              </a:ext>
            </a:extLst>
          </p:cNvPr>
          <p:cNvSpPr>
            <a:spLocks noGrp="1"/>
          </p:cNvSpPr>
          <p:nvPr>
            <p:ph sz="half" idx="1"/>
          </p:nvPr>
        </p:nvSpPr>
        <p:spPr/>
        <p:txBody>
          <a:bodyPr/>
          <a:lstStyle/>
          <a:p>
            <a:endParaRPr lang="en-US" dirty="0"/>
          </a:p>
        </p:txBody>
      </p:sp>
      <p:graphicFrame>
        <p:nvGraphicFramePr>
          <p:cNvPr id="4" name="Object 3">
            <a:extLst>
              <a:ext uri="{FF2B5EF4-FFF2-40B4-BE49-F238E27FC236}">
                <a16:creationId xmlns:a16="http://schemas.microsoft.com/office/drawing/2014/main" id="{8731CABB-A8F8-4058-B546-8FB6A9ED0813}"/>
              </a:ext>
            </a:extLst>
          </p:cNvPr>
          <p:cNvGraphicFramePr>
            <a:graphicFrameLocks noChangeAspect="1"/>
          </p:cNvGraphicFramePr>
          <p:nvPr>
            <p:extLst>
              <p:ext uri="{D42A27DB-BD31-4B8C-83A1-F6EECF244321}">
                <p14:modId xmlns:p14="http://schemas.microsoft.com/office/powerpoint/2010/main" val="3377466725"/>
              </p:ext>
            </p:extLst>
          </p:nvPr>
        </p:nvGraphicFramePr>
        <p:xfrm>
          <a:off x="6218451" y="2313432"/>
          <a:ext cx="5883005" cy="2010918"/>
        </p:xfrm>
        <a:graphic>
          <a:graphicData uri="http://schemas.openxmlformats.org/presentationml/2006/ole">
            <mc:AlternateContent xmlns:mc="http://schemas.openxmlformats.org/markup-compatibility/2006">
              <mc:Choice xmlns:v="urn:schemas-microsoft-com:vml" Requires="v">
                <p:oleObj spid="_x0000_s4112" name="Worksheet" r:id="rId3" imgW="5238710" imgH="1790764" progId="Excel.Sheet.12">
                  <p:embed/>
                </p:oleObj>
              </mc:Choice>
              <mc:Fallback>
                <p:oleObj name="Worksheet" r:id="rId3" imgW="5238710" imgH="1790764" progId="Excel.Sheet.12">
                  <p:embed/>
                  <p:pic>
                    <p:nvPicPr>
                      <p:cNvPr id="0" name=""/>
                      <p:cNvPicPr/>
                      <p:nvPr/>
                    </p:nvPicPr>
                    <p:blipFill>
                      <a:blip r:embed="rId4"/>
                      <a:stretch>
                        <a:fillRect/>
                      </a:stretch>
                    </p:blipFill>
                    <p:spPr>
                      <a:xfrm>
                        <a:off x="6218451" y="2313432"/>
                        <a:ext cx="5883005" cy="201091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6D12604-CBD7-4A69-913C-C322617EE5A6}"/>
              </a:ext>
            </a:extLst>
          </p:cNvPr>
          <p:cNvPicPr>
            <a:picLocks noChangeAspect="1"/>
          </p:cNvPicPr>
          <p:nvPr/>
        </p:nvPicPr>
        <p:blipFill>
          <a:blip r:embed="rId5"/>
          <a:stretch>
            <a:fillRect/>
          </a:stretch>
        </p:blipFill>
        <p:spPr>
          <a:xfrm>
            <a:off x="9784080" y="6221152"/>
            <a:ext cx="1975920" cy="636848"/>
          </a:xfrm>
          <a:prstGeom prst="rect">
            <a:avLst/>
          </a:prstGeom>
        </p:spPr>
      </p:pic>
    </p:spTree>
    <p:extLst>
      <p:ext uri="{BB962C8B-B14F-4D97-AF65-F5344CB8AC3E}">
        <p14:creationId xmlns:p14="http://schemas.microsoft.com/office/powerpoint/2010/main" val="233496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76B94F4-4C54-428A-ADD0-18285EE34BD8}"/>
              </a:ext>
            </a:extLst>
          </p:cNvPr>
          <p:cNvSpPr>
            <a:spLocks noGrp="1"/>
          </p:cNvSpPr>
          <p:nvPr>
            <p:ph type="pic" sz="quarter" idx="14"/>
          </p:nvPr>
        </p:nvSpPr>
        <p:spPr>
          <a:xfrm>
            <a:off x="6096000" y="-1"/>
            <a:ext cx="6096000" cy="6199633"/>
          </a:xfrm>
        </p:spPr>
      </p:sp>
      <p:sp>
        <p:nvSpPr>
          <p:cNvPr id="3" name="Title 2">
            <a:extLst>
              <a:ext uri="{FF2B5EF4-FFF2-40B4-BE49-F238E27FC236}">
                <a16:creationId xmlns:a16="http://schemas.microsoft.com/office/drawing/2014/main" id="{2AE6ED7B-57C4-418F-9EEE-0269BC2C3EFF}"/>
              </a:ext>
            </a:extLst>
          </p:cNvPr>
          <p:cNvSpPr>
            <a:spLocks noGrp="1"/>
          </p:cNvSpPr>
          <p:nvPr>
            <p:ph type="title"/>
          </p:nvPr>
        </p:nvSpPr>
        <p:spPr>
          <a:xfrm>
            <a:off x="208080" y="204888"/>
            <a:ext cx="4648200" cy="985000"/>
          </a:xfrm>
        </p:spPr>
        <p:txBody>
          <a:bodyPr/>
          <a:lstStyle/>
          <a:p>
            <a:pPr algn="l"/>
            <a:r>
              <a:rPr lang="en-US" sz="3200" dirty="0"/>
              <a:t>Full-time Equivalent (“FTE”) Analysis - Overview</a:t>
            </a:r>
          </a:p>
        </p:txBody>
      </p:sp>
      <p:sp>
        <p:nvSpPr>
          <p:cNvPr id="7" name="Slide Number Placeholder 6">
            <a:extLst>
              <a:ext uri="{FF2B5EF4-FFF2-40B4-BE49-F238E27FC236}">
                <a16:creationId xmlns:a16="http://schemas.microsoft.com/office/drawing/2014/main" id="{5E65F838-9645-4925-BA61-1EED1A83E6B4}"/>
              </a:ext>
            </a:extLst>
          </p:cNvPr>
          <p:cNvSpPr>
            <a:spLocks noGrp="1"/>
          </p:cNvSpPr>
          <p:nvPr>
            <p:ph type="sldNum" sz="quarter" idx="33"/>
          </p:nvPr>
        </p:nvSpPr>
        <p:spPr>
          <a:xfrm>
            <a:off x="11760000" y="6221152"/>
            <a:ext cx="432000" cy="582199"/>
          </a:xfrm>
        </p:spPr>
        <p:txBody>
          <a:bodyPr/>
          <a:lstStyle/>
          <a:p>
            <a:fld id="{19B51A1E-902D-48AF-9020-955120F399B6}" type="slidenum">
              <a:rPr lang="en-US" noProof="0" smtClean="0"/>
              <a:pPr/>
              <a:t>7</a:t>
            </a:fld>
            <a:endParaRPr lang="en-US" noProof="0" dirty="0"/>
          </a:p>
        </p:txBody>
      </p:sp>
      <p:sp>
        <p:nvSpPr>
          <p:cNvPr id="15" name="TextBox 14">
            <a:extLst>
              <a:ext uri="{FF2B5EF4-FFF2-40B4-BE49-F238E27FC236}">
                <a16:creationId xmlns:a16="http://schemas.microsoft.com/office/drawing/2014/main" id="{379934AD-489D-4D55-AC89-B2317F49CCAB}"/>
              </a:ext>
            </a:extLst>
          </p:cNvPr>
          <p:cNvSpPr txBox="1"/>
          <p:nvPr/>
        </p:nvSpPr>
        <p:spPr>
          <a:xfrm>
            <a:off x="432000" y="1189888"/>
            <a:ext cx="4648200" cy="4401205"/>
          </a:xfrm>
          <a:prstGeom prst="rect">
            <a:avLst/>
          </a:prstGeom>
          <a:noFill/>
        </p:spPr>
        <p:txBody>
          <a:bodyPr wrap="square" rtlCol="0">
            <a:spAutoFit/>
          </a:bodyPr>
          <a:lstStyle/>
          <a:p>
            <a:pPr marL="285750" indent="-285750">
              <a:buFont typeface="Arial" panose="020B0604020202020204" pitchFamily="34" charset="0"/>
              <a:buChar char="•"/>
            </a:pPr>
            <a:r>
              <a:rPr lang="en-US" sz="1400" dirty="0"/>
              <a:t>Comparison of the average number of FTE’s (as defined below) during the 8-week period subsequent to receiving the loan (the “Covered Period”) to a Base Period</a:t>
            </a:r>
          </a:p>
          <a:p>
            <a:pPr marL="742950" lvl="1" indent="-285750">
              <a:buFont typeface="Arial" panose="020B0604020202020204" pitchFamily="34" charset="0"/>
              <a:buChar char="•"/>
            </a:pPr>
            <a:r>
              <a:rPr lang="en-US" sz="1400" dirty="0"/>
              <a:t>If average monthly FTE’s in the Covered Period is less than the average monthly FTE’s in the Base Period, then the maximum forgivable amount will be reduced.</a:t>
            </a:r>
          </a:p>
          <a:p>
            <a:pPr marL="742950" lvl="1" indent="-285750">
              <a:buFont typeface="Arial" panose="020B0604020202020204" pitchFamily="34" charset="0"/>
              <a:buChar char="•"/>
            </a:pPr>
            <a:r>
              <a:rPr lang="en-US" sz="1400" dirty="0"/>
              <a:t>FTE – Full-time equivalent employee, or a person working 30 hours per week or 130 hours per month.</a:t>
            </a:r>
          </a:p>
          <a:p>
            <a:pPr marL="285750" indent="-285750">
              <a:buFont typeface="Arial" panose="020B0604020202020204" pitchFamily="34" charset="0"/>
              <a:buChar char="•"/>
            </a:pPr>
            <a:r>
              <a:rPr lang="en-US" sz="1400" dirty="0"/>
              <a:t>Base Periods that can be used:</a:t>
            </a:r>
          </a:p>
          <a:p>
            <a:pPr marL="742950" lvl="1" indent="-285750">
              <a:buFont typeface="Arial" panose="020B0604020202020204" pitchFamily="34" charset="0"/>
              <a:buChar char="•"/>
            </a:pPr>
            <a:r>
              <a:rPr lang="en-US" sz="1400" dirty="0"/>
              <a:t>If not seasonal - February 15, 2019 to June 30, 2019 OR January 1, 2020 to February 29, 2020</a:t>
            </a:r>
          </a:p>
          <a:p>
            <a:pPr marL="742950" lvl="1" indent="-285750">
              <a:buFont typeface="Arial" panose="020B0604020202020204" pitchFamily="34" charset="0"/>
              <a:buChar char="•"/>
            </a:pPr>
            <a:r>
              <a:rPr lang="en-US" sz="1400" dirty="0"/>
              <a:t>If seasonal – use February 15, 2019 to June 30, 2019</a:t>
            </a:r>
          </a:p>
          <a:p>
            <a:pPr marL="285750" indent="-285750">
              <a:buFont typeface="Arial" panose="020B0604020202020204" pitchFamily="34" charset="0"/>
              <a:buChar char="•"/>
            </a:pPr>
            <a:r>
              <a:rPr lang="en-US" sz="1400" dirty="0"/>
              <a:t>FTE reduction will not reduce maximum forgivable amount if employee is offered their position back under certain circumstances or reduction is eliminated by June 30, 2020.</a:t>
            </a:r>
          </a:p>
        </p:txBody>
      </p:sp>
      <p:sp>
        <p:nvSpPr>
          <p:cNvPr id="5" name="Content Placeholder 4">
            <a:extLst>
              <a:ext uri="{FF2B5EF4-FFF2-40B4-BE49-F238E27FC236}">
                <a16:creationId xmlns:a16="http://schemas.microsoft.com/office/drawing/2014/main" id="{CD09C39F-EABF-4CA2-9E54-1D283586ADE0}"/>
              </a:ext>
            </a:extLst>
          </p:cNvPr>
          <p:cNvSpPr>
            <a:spLocks noGrp="1"/>
          </p:cNvSpPr>
          <p:nvPr>
            <p:ph sz="half" idx="1"/>
          </p:nvPr>
        </p:nvSpPr>
        <p:spPr/>
        <p:txBody>
          <a:bodyPr/>
          <a:lstStyle/>
          <a:p>
            <a:endParaRPr lang="en-US" dirty="0"/>
          </a:p>
        </p:txBody>
      </p:sp>
      <p:graphicFrame>
        <p:nvGraphicFramePr>
          <p:cNvPr id="8" name="Object 7">
            <a:extLst>
              <a:ext uri="{FF2B5EF4-FFF2-40B4-BE49-F238E27FC236}">
                <a16:creationId xmlns:a16="http://schemas.microsoft.com/office/drawing/2014/main" id="{0F4F6DBC-E1D7-4F16-9BF8-517BCF7BFEF6}"/>
              </a:ext>
            </a:extLst>
          </p:cNvPr>
          <p:cNvGraphicFramePr>
            <a:graphicFrameLocks noChangeAspect="1"/>
          </p:cNvGraphicFramePr>
          <p:nvPr>
            <p:extLst>
              <p:ext uri="{D42A27DB-BD31-4B8C-83A1-F6EECF244321}">
                <p14:modId xmlns:p14="http://schemas.microsoft.com/office/powerpoint/2010/main" val="1058564010"/>
              </p:ext>
            </p:extLst>
          </p:nvPr>
        </p:nvGraphicFramePr>
        <p:xfrm>
          <a:off x="6182595" y="1874520"/>
          <a:ext cx="5872817" cy="2426017"/>
        </p:xfrm>
        <a:graphic>
          <a:graphicData uri="http://schemas.openxmlformats.org/presentationml/2006/ole">
            <mc:AlternateContent xmlns:mc="http://schemas.openxmlformats.org/markup-compatibility/2006">
              <mc:Choice xmlns:v="urn:schemas-microsoft-com:vml" Requires="v">
                <p:oleObj spid="_x0000_s5131" name="Worksheet" r:id="rId3" imgW="4219724" imgH="1743123" progId="Excel.Sheet.12">
                  <p:embed/>
                </p:oleObj>
              </mc:Choice>
              <mc:Fallback>
                <p:oleObj name="Worksheet" r:id="rId3" imgW="4219724" imgH="1743123" progId="Excel.Sheet.12">
                  <p:embed/>
                  <p:pic>
                    <p:nvPicPr>
                      <p:cNvPr id="0" name=""/>
                      <p:cNvPicPr/>
                      <p:nvPr/>
                    </p:nvPicPr>
                    <p:blipFill>
                      <a:blip r:embed="rId4"/>
                      <a:stretch>
                        <a:fillRect/>
                      </a:stretch>
                    </p:blipFill>
                    <p:spPr>
                      <a:xfrm>
                        <a:off x="6182595" y="1874520"/>
                        <a:ext cx="5872817" cy="2426017"/>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0048EC89-F058-4FA2-8ACE-C228CCC5AB3D}"/>
              </a:ext>
            </a:extLst>
          </p:cNvPr>
          <p:cNvPicPr>
            <a:picLocks noChangeAspect="1"/>
          </p:cNvPicPr>
          <p:nvPr/>
        </p:nvPicPr>
        <p:blipFill>
          <a:blip r:embed="rId5"/>
          <a:stretch>
            <a:fillRect/>
          </a:stretch>
        </p:blipFill>
        <p:spPr>
          <a:xfrm>
            <a:off x="9784080" y="6221152"/>
            <a:ext cx="1975920" cy="636848"/>
          </a:xfrm>
          <a:prstGeom prst="rect">
            <a:avLst/>
          </a:prstGeom>
        </p:spPr>
      </p:pic>
    </p:spTree>
    <p:extLst>
      <p:ext uri="{BB962C8B-B14F-4D97-AF65-F5344CB8AC3E}">
        <p14:creationId xmlns:p14="http://schemas.microsoft.com/office/powerpoint/2010/main" val="33504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76B94F4-4C54-428A-ADD0-18285EE34BD8}"/>
              </a:ext>
            </a:extLst>
          </p:cNvPr>
          <p:cNvSpPr>
            <a:spLocks noGrp="1"/>
          </p:cNvSpPr>
          <p:nvPr>
            <p:ph type="pic" sz="quarter" idx="14"/>
          </p:nvPr>
        </p:nvSpPr>
        <p:spPr>
          <a:xfrm>
            <a:off x="6096000" y="-1"/>
            <a:ext cx="6096000" cy="6227065"/>
          </a:xfrm>
        </p:spPr>
      </p:sp>
      <p:sp>
        <p:nvSpPr>
          <p:cNvPr id="3" name="Title 2">
            <a:extLst>
              <a:ext uri="{FF2B5EF4-FFF2-40B4-BE49-F238E27FC236}">
                <a16:creationId xmlns:a16="http://schemas.microsoft.com/office/drawing/2014/main" id="{2AE6ED7B-57C4-418F-9EEE-0269BC2C3EFF}"/>
              </a:ext>
            </a:extLst>
          </p:cNvPr>
          <p:cNvSpPr>
            <a:spLocks noGrp="1"/>
          </p:cNvSpPr>
          <p:nvPr>
            <p:ph type="title"/>
          </p:nvPr>
        </p:nvSpPr>
        <p:spPr>
          <a:xfrm>
            <a:off x="208080" y="204888"/>
            <a:ext cx="4648200" cy="985000"/>
          </a:xfrm>
        </p:spPr>
        <p:txBody>
          <a:bodyPr/>
          <a:lstStyle/>
          <a:p>
            <a:pPr algn="l"/>
            <a:r>
              <a:rPr lang="en-US" sz="3200" dirty="0"/>
              <a:t>Payroll Reduction - Overview</a:t>
            </a:r>
          </a:p>
        </p:txBody>
      </p:sp>
      <p:sp>
        <p:nvSpPr>
          <p:cNvPr id="7" name="Slide Number Placeholder 6">
            <a:extLst>
              <a:ext uri="{FF2B5EF4-FFF2-40B4-BE49-F238E27FC236}">
                <a16:creationId xmlns:a16="http://schemas.microsoft.com/office/drawing/2014/main" id="{5E65F838-9645-4925-BA61-1EED1A83E6B4}"/>
              </a:ext>
            </a:extLst>
          </p:cNvPr>
          <p:cNvSpPr>
            <a:spLocks noGrp="1"/>
          </p:cNvSpPr>
          <p:nvPr>
            <p:ph type="sldNum" sz="quarter" idx="33"/>
          </p:nvPr>
        </p:nvSpPr>
        <p:spPr>
          <a:xfrm>
            <a:off x="11760000" y="6221152"/>
            <a:ext cx="432000" cy="582199"/>
          </a:xfrm>
        </p:spPr>
        <p:txBody>
          <a:bodyPr/>
          <a:lstStyle/>
          <a:p>
            <a:fld id="{19B51A1E-902D-48AF-9020-955120F399B6}" type="slidenum">
              <a:rPr lang="en-US" noProof="0" smtClean="0"/>
              <a:pPr/>
              <a:t>8</a:t>
            </a:fld>
            <a:endParaRPr lang="en-US" noProof="0" dirty="0"/>
          </a:p>
        </p:txBody>
      </p:sp>
      <p:sp>
        <p:nvSpPr>
          <p:cNvPr id="15" name="TextBox 14">
            <a:extLst>
              <a:ext uri="{FF2B5EF4-FFF2-40B4-BE49-F238E27FC236}">
                <a16:creationId xmlns:a16="http://schemas.microsoft.com/office/drawing/2014/main" id="{379934AD-489D-4D55-AC89-B2317F49CCAB}"/>
              </a:ext>
            </a:extLst>
          </p:cNvPr>
          <p:cNvSpPr txBox="1"/>
          <p:nvPr/>
        </p:nvSpPr>
        <p:spPr>
          <a:xfrm>
            <a:off x="432000" y="1189888"/>
            <a:ext cx="46482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Payroll reduction of more than 25% during the Covered Period will reduce the maximum forgivable base.</a:t>
            </a:r>
          </a:p>
          <a:p>
            <a:pPr marL="742950" lvl="1" indent="-285750">
              <a:buFont typeface="Arial" panose="020B0604020202020204" pitchFamily="34" charset="0"/>
              <a:buChar char="•"/>
            </a:pPr>
            <a:r>
              <a:rPr lang="en-US" dirty="0"/>
              <a:t>Employees making an annualized equivalent of over $100K are not included in this calculation.</a:t>
            </a:r>
          </a:p>
          <a:p>
            <a:pPr marL="742950" lvl="1" indent="-285750">
              <a:buFont typeface="Arial" panose="020B0604020202020204" pitchFamily="34" charset="0"/>
              <a:buChar char="•"/>
            </a:pPr>
            <a:r>
              <a:rPr lang="en-US" dirty="0"/>
              <a:t>Comparison is first full quarter prior to the Covered Period, or the first full quarter of 2020.</a:t>
            </a:r>
          </a:p>
          <a:p>
            <a:pPr marL="285750" indent="-285750">
              <a:buFont typeface="Arial" panose="020B0604020202020204" pitchFamily="34" charset="0"/>
              <a:buChar char="•"/>
            </a:pPr>
            <a:r>
              <a:rPr lang="en-US" dirty="0"/>
              <a:t>Maximum forgivable amount is not reduced if the payroll reduction is restored by June 30, 2020, or the employee is offered their position back under certain circumstances.</a:t>
            </a:r>
          </a:p>
        </p:txBody>
      </p:sp>
      <p:sp>
        <p:nvSpPr>
          <p:cNvPr id="5" name="Content Placeholder 4">
            <a:extLst>
              <a:ext uri="{FF2B5EF4-FFF2-40B4-BE49-F238E27FC236}">
                <a16:creationId xmlns:a16="http://schemas.microsoft.com/office/drawing/2014/main" id="{92797AB8-D03D-4782-9514-F7C124D5104E}"/>
              </a:ext>
            </a:extLst>
          </p:cNvPr>
          <p:cNvSpPr>
            <a:spLocks noGrp="1"/>
          </p:cNvSpPr>
          <p:nvPr>
            <p:ph sz="half" idx="1"/>
          </p:nvPr>
        </p:nvSpPr>
        <p:spPr/>
        <p:txBody>
          <a:bodyPr/>
          <a:lstStyle/>
          <a:p>
            <a:endParaRPr lang="en-US" dirty="0"/>
          </a:p>
        </p:txBody>
      </p:sp>
      <p:graphicFrame>
        <p:nvGraphicFramePr>
          <p:cNvPr id="8" name="Object 7">
            <a:extLst>
              <a:ext uri="{FF2B5EF4-FFF2-40B4-BE49-F238E27FC236}">
                <a16:creationId xmlns:a16="http://schemas.microsoft.com/office/drawing/2014/main" id="{6AF342B0-599D-4EDF-A1BE-1B0DB535FA08}"/>
              </a:ext>
            </a:extLst>
          </p:cNvPr>
          <p:cNvGraphicFramePr>
            <a:graphicFrameLocks noChangeAspect="1"/>
          </p:cNvGraphicFramePr>
          <p:nvPr>
            <p:extLst>
              <p:ext uri="{D42A27DB-BD31-4B8C-83A1-F6EECF244321}">
                <p14:modId xmlns:p14="http://schemas.microsoft.com/office/powerpoint/2010/main" val="3708377875"/>
              </p:ext>
            </p:extLst>
          </p:nvPr>
        </p:nvGraphicFramePr>
        <p:xfrm>
          <a:off x="6127013" y="1344059"/>
          <a:ext cx="5870356" cy="2577946"/>
        </p:xfrm>
        <a:graphic>
          <a:graphicData uri="http://schemas.openxmlformats.org/presentationml/2006/ole">
            <mc:AlternateContent xmlns:mc="http://schemas.openxmlformats.org/markup-compatibility/2006">
              <mc:Choice xmlns:v="urn:schemas-microsoft-com:vml" Requires="v">
                <p:oleObj spid="_x0000_s3089" name="Worksheet" r:id="rId3" imgW="5000540" imgH="1600200" progId="Excel.Sheet.12">
                  <p:embed/>
                </p:oleObj>
              </mc:Choice>
              <mc:Fallback>
                <p:oleObj name="Worksheet" r:id="rId3" imgW="5000540" imgH="1600200" progId="Excel.Sheet.12">
                  <p:embed/>
                  <p:pic>
                    <p:nvPicPr>
                      <p:cNvPr id="0" name=""/>
                      <p:cNvPicPr/>
                      <p:nvPr/>
                    </p:nvPicPr>
                    <p:blipFill>
                      <a:blip r:embed="rId4"/>
                      <a:stretch>
                        <a:fillRect/>
                      </a:stretch>
                    </p:blipFill>
                    <p:spPr>
                      <a:xfrm>
                        <a:off x="6127013" y="1344059"/>
                        <a:ext cx="5870356" cy="2577946"/>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DEC3E40D-2935-41DE-A09D-57DBAD26967D}"/>
              </a:ext>
            </a:extLst>
          </p:cNvPr>
          <p:cNvPicPr>
            <a:picLocks noChangeAspect="1"/>
          </p:cNvPicPr>
          <p:nvPr/>
        </p:nvPicPr>
        <p:blipFill>
          <a:blip r:embed="rId5"/>
          <a:stretch>
            <a:fillRect/>
          </a:stretch>
        </p:blipFill>
        <p:spPr>
          <a:xfrm>
            <a:off x="9784080" y="6221152"/>
            <a:ext cx="1975920" cy="636848"/>
          </a:xfrm>
          <a:prstGeom prst="rect">
            <a:avLst/>
          </a:prstGeom>
        </p:spPr>
      </p:pic>
    </p:spTree>
    <p:extLst>
      <p:ext uri="{BB962C8B-B14F-4D97-AF65-F5344CB8AC3E}">
        <p14:creationId xmlns:p14="http://schemas.microsoft.com/office/powerpoint/2010/main" val="730522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76B94F4-4C54-428A-ADD0-18285EE34BD8}"/>
              </a:ext>
            </a:extLst>
          </p:cNvPr>
          <p:cNvSpPr>
            <a:spLocks noGrp="1"/>
          </p:cNvSpPr>
          <p:nvPr>
            <p:ph type="pic" sz="quarter" idx="14"/>
          </p:nvPr>
        </p:nvSpPr>
        <p:spPr>
          <a:xfrm>
            <a:off x="6096000" y="-1"/>
            <a:ext cx="6096000" cy="6245353"/>
          </a:xfrm>
        </p:spPr>
      </p:sp>
      <p:sp>
        <p:nvSpPr>
          <p:cNvPr id="3" name="Title 2">
            <a:extLst>
              <a:ext uri="{FF2B5EF4-FFF2-40B4-BE49-F238E27FC236}">
                <a16:creationId xmlns:a16="http://schemas.microsoft.com/office/drawing/2014/main" id="{2AE6ED7B-57C4-418F-9EEE-0269BC2C3EFF}"/>
              </a:ext>
            </a:extLst>
          </p:cNvPr>
          <p:cNvSpPr>
            <a:spLocks noGrp="1"/>
          </p:cNvSpPr>
          <p:nvPr>
            <p:ph type="title"/>
          </p:nvPr>
        </p:nvSpPr>
        <p:spPr>
          <a:xfrm>
            <a:off x="208080" y="204888"/>
            <a:ext cx="4648200" cy="985000"/>
          </a:xfrm>
        </p:spPr>
        <p:txBody>
          <a:bodyPr/>
          <a:lstStyle/>
          <a:p>
            <a:pPr algn="l"/>
            <a:r>
              <a:rPr lang="en-US" sz="3200" dirty="0"/>
              <a:t>Maximum  Amount Forgivable</a:t>
            </a:r>
          </a:p>
        </p:txBody>
      </p:sp>
      <p:sp>
        <p:nvSpPr>
          <p:cNvPr id="7" name="Slide Number Placeholder 6">
            <a:extLst>
              <a:ext uri="{FF2B5EF4-FFF2-40B4-BE49-F238E27FC236}">
                <a16:creationId xmlns:a16="http://schemas.microsoft.com/office/drawing/2014/main" id="{5E65F838-9645-4925-BA61-1EED1A83E6B4}"/>
              </a:ext>
            </a:extLst>
          </p:cNvPr>
          <p:cNvSpPr>
            <a:spLocks noGrp="1"/>
          </p:cNvSpPr>
          <p:nvPr>
            <p:ph type="sldNum" sz="quarter" idx="33"/>
          </p:nvPr>
        </p:nvSpPr>
        <p:spPr>
          <a:xfrm>
            <a:off x="11760000" y="6221152"/>
            <a:ext cx="432000" cy="582199"/>
          </a:xfrm>
        </p:spPr>
        <p:txBody>
          <a:bodyPr/>
          <a:lstStyle/>
          <a:p>
            <a:fld id="{19B51A1E-902D-48AF-9020-955120F399B6}" type="slidenum">
              <a:rPr lang="en-US" noProof="0" smtClean="0"/>
              <a:pPr/>
              <a:t>9</a:t>
            </a:fld>
            <a:endParaRPr lang="en-US" noProof="0" dirty="0"/>
          </a:p>
        </p:txBody>
      </p:sp>
      <p:sp>
        <p:nvSpPr>
          <p:cNvPr id="15" name="TextBox 14">
            <a:extLst>
              <a:ext uri="{FF2B5EF4-FFF2-40B4-BE49-F238E27FC236}">
                <a16:creationId xmlns:a16="http://schemas.microsoft.com/office/drawing/2014/main" id="{379934AD-489D-4D55-AC89-B2317F49CCAB}"/>
              </a:ext>
            </a:extLst>
          </p:cNvPr>
          <p:cNvSpPr txBox="1"/>
          <p:nvPr/>
        </p:nvSpPr>
        <p:spPr>
          <a:xfrm>
            <a:off x="432000" y="1690062"/>
            <a:ext cx="46482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Maximum amount forgivable is the smaller of:</a:t>
            </a:r>
          </a:p>
          <a:p>
            <a:pPr marL="742950" lvl="1" indent="-285750">
              <a:buFont typeface="Arial" panose="020B0604020202020204" pitchFamily="34" charset="0"/>
              <a:buChar char="•"/>
            </a:pPr>
            <a:r>
              <a:rPr lang="en-US" sz="2000" dirty="0"/>
              <a:t>The amount of the PPP Loan</a:t>
            </a:r>
          </a:p>
          <a:p>
            <a:pPr marL="742950" lvl="1" indent="-285750">
              <a:buFont typeface="Arial" panose="020B0604020202020204" pitchFamily="34" charset="0"/>
              <a:buChar char="•"/>
            </a:pPr>
            <a:r>
              <a:rPr lang="en-US" sz="2000" dirty="0"/>
              <a:t>The allowed expenses incurred and paid during the 8-week loan period</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Note – The PPP loan that was received may not all be forgiven, even if you keep your headcount and salary levels intact!!</a:t>
            </a:r>
          </a:p>
        </p:txBody>
      </p:sp>
      <p:sp>
        <p:nvSpPr>
          <p:cNvPr id="5" name="Content Placeholder 4">
            <a:extLst>
              <a:ext uri="{FF2B5EF4-FFF2-40B4-BE49-F238E27FC236}">
                <a16:creationId xmlns:a16="http://schemas.microsoft.com/office/drawing/2014/main" id="{89CAF460-900D-4F51-A5CD-CBC59E30B07E}"/>
              </a:ext>
            </a:extLst>
          </p:cNvPr>
          <p:cNvSpPr>
            <a:spLocks noGrp="1"/>
          </p:cNvSpPr>
          <p:nvPr>
            <p:ph sz="half" idx="1"/>
          </p:nvPr>
        </p:nvSpPr>
        <p:spPr/>
        <p:txBody>
          <a:bodyPr/>
          <a:lstStyle/>
          <a:p>
            <a:endParaRPr lang="en-US" dirty="0"/>
          </a:p>
        </p:txBody>
      </p:sp>
      <p:graphicFrame>
        <p:nvGraphicFramePr>
          <p:cNvPr id="8" name="Object 7">
            <a:extLst>
              <a:ext uri="{FF2B5EF4-FFF2-40B4-BE49-F238E27FC236}">
                <a16:creationId xmlns:a16="http://schemas.microsoft.com/office/drawing/2014/main" id="{157458C3-C0A6-4F09-8260-9990306CD813}"/>
              </a:ext>
            </a:extLst>
          </p:cNvPr>
          <p:cNvGraphicFramePr>
            <a:graphicFrameLocks noChangeAspect="1"/>
          </p:cNvGraphicFramePr>
          <p:nvPr>
            <p:extLst>
              <p:ext uri="{D42A27DB-BD31-4B8C-83A1-F6EECF244321}">
                <p14:modId xmlns:p14="http://schemas.microsoft.com/office/powerpoint/2010/main" val="2644047196"/>
              </p:ext>
            </p:extLst>
          </p:nvPr>
        </p:nvGraphicFramePr>
        <p:xfrm>
          <a:off x="6232477" y="2395729"/>
          <a:ext cx="5826143" cy="1366208"/>
        </p:xfrm>
        <a:graphic>
          <a:graphicData uri="http://schemas.openxmlformats.org/presentationml/2006/ole">
            <mc:AlternateContent xmlns:mc="http://schemas.openxmlformats.org/markup-compatibility/2006">
              <mc:Choice xmlns:v="urn:schemas-microsoft-com:vml" Requires="v">
                <p:oleObj spid="_x0000_s6156" name="Worksheet" r:id="rId3" imgW="4914948" imgH="1152509" progId="Excel.Sheet.12">
                  <p:embed/>
                </p:oleObj>
              </mc:Choice>
              <mc:Fallback>
                <p:oleObj name="Worksheet" r:id="rId3" imgW="4914948" imgH="1152509" progId="Excel.Sheet.12">
                  <p:embed/>
                  <p:pic>
                    <p:nvPicPr>
                      <p:cNvPr id="0" name=""/>
                      <p:cNvPicPr/>
                      <p:nvPr/>
                    </p:nvPicPr>
                    <p:blipFill>
                      <a:blip r:embed="rId4"/>
                      <a:stretch>
                        <a:fillRect/>
                      </a:stretch>
                    </p:blipFill>
                    <p:spPr>
                      <a:xfrm>
                        <a:off x="6232477" y="2395729"/>
                        <a:ext cx="5826143" cy="136620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61A406F6-5DFB-4B10-A048-2FF3B8ADB14E}"/>
              </a:ext>
            </a:extLst>
          </p:cNvPr>
          <p:cNvPicPr>
            <a:picLocks noChangeAspect="1"/>
          </p:cNvPicPr>
          <p:nvPr/>
        </p:nvPicPr>
        <p:blipFill>
          <a:blip r:embed="rId5"/>
          <a:stretch>
            <a:fillRect/>
          </a:stretch>
        </p:blipFill>
        <p:spPr>
          <a:xfrm>
            <a:off x="9784080" y="6221152"/>
            <a:ext cx="1975920" cy="636848"/>
          </a:xfrm>
          <a:prstGeom prst="rect">
            <a:avLst/>
          </a:prstGeom>
        </p:spPr>
      </p:pic>
    </p:spTree>
    <p:extLst>
      <p:ext uri="{BB962C8B-B14F-4D97-AF65-F5344CB8AC3E}">
        <p14:creationId xmlns:p14="http://schemas.microsoft.com/office/powerpoint/2010/main" val="3898919882"/>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90D0D0-7C1D-47FF-A2F0-9937AA567A3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3.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1095</Words>
  <Application>Microsoft Office PowerPoint</Application>
  <PresentationFormat>Widescreen</PresentationFormat>
  <Paragraphs>96</Paragraphs>
  <Slides>14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Candara</vt:lpstr>
      <vt:lpstr>Corbel</vt:lpstr>
      <vt:lpstr>Source Sans Pro</vt:lpstr>
      <vt:lpstr>Times New Roman</vt:lpstr>
      <vt:lpstr>Office Theme</vt:lpstr>
      <vt:lpstr>Worksheet</vt:lpstr>
      <vt:lpstr>PPP Loan Forgiveness</vt:lpstr>
      <vt:lpstr>About Us</vt:lpstr>
      <vt:lpstr>Alan R. Sasserath, CPA, MS</vt:lpstr>
      <vt:lpstr>Paycheck Protection Program Process</vt:lpstr>
      <vt:lpstr>What is Forgivable?</vt:lpstr>
      <vt:lpstr>%  of  Payroll Rule -  Overview</vt:lpstr>
      <vt:lpstr>Full-time Equivalent (“FTE”) Analysis - Overview</vt:lpstr>
      <vt:lpstr>Payroll Reduction - Overview</vt:lpstr>
      <vt:lpstr>Maximum  Amount Forgivable</vt:lpstr>
      <vt:lpstr>PPP Forgiveness Tool</vt:lpstr>
      <vt:lpstr>Paycheck Protection Program – Current Events</vt:lpstr>
      <vt:lpstr>Questions??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2020-05-06T14:18:49Z</dcterms:created>
  <dcterms:modified xsi:type="dcterms:W3CDTF">2020-05-08T11:42:41Z</dcterms:modified>
</cp:coreProperties>
</file>